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Montserrat Classic" charset="1" panose="00000500000000000000"/>
      <p:regular r:id="rId16"/>
    </p:embeddedFont>
    <p:embeddedFont>
      <p:font typeface="Montserrat Classic Bold" charset="1" panose="00000800000000000000"/>
      <p:regular r:id="rId17"/>
    </p:embeddedFont>
    <p:embeddedFont>
      <p:font typeface="Montserrat" charset="1" panose="00000500000000000000"/>
      <p:regular r:id="rId18"/>
    </p:embeddedFont>
    <p:embeddedFont>
      <p:font typeface="Montserrat Bold" charset="1" panose="00000800000000000000"/>
      <p:regular r:id="rId19"/>
    </p:embeddedFont>
    <p:embeddedFont>
      <p:font typeface="Arimo Bold" charset="1" panose="020B0704020202020204"/>
      <p:regular r:id="rId20"/>
    </p:embeddedFont>
    <p:embeddedFont>
      <p:font typeface="Montserrat Italics" charset="1" panose="00000500000000000000"/>
      <p:regular r:id="rId21"/>
    </p:embeddedFont>
    <p:embeddedFont>
      <p:font typeface="Montserrat Bold Italics" charset="1" panose="000008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https://www.canva.com/design/DAGZ8oxAaUE/K9Kziwya_IrInLwJvURFcw/edit?utm_content=DAGZ8oxAaUE&amp;utm_campaign=designshare&amp;utm_medium=link2&amp;utm_source=sharebutton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20813" y="0"/>
            <a:ext cx="7752611" cy="10287000"/>
            <a:chOff x="0" y="0"/>
            <a:chExt cx="10336815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0" r="49977" b="0"/>
            <a:stretch>
              <a:fillRect/>
            </a:stretch>
          </p:blipFill>
          <p:spPr>
            <a:xfrm flipH="false" flipV="false">
              <a:off x="0" y="0"/>
              <a:ext cx="10336815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-1319696" y="2501489"/>
            <a:ext cx="12483496" cy="5284022"/>
            <a:chOff x="0" y="0"/>
            <a:chExt cx="3287834" cy="139167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87834" cy="1391677"/>
            </a:xfrm>
            <a:custGeom>
              <a:avLst/>
              <a:gdLst/>
              <a:ahLst/>
              <a:cxnLst/>
              <a:rect r="r" b="b" t="t" l="l"/>
              <a:pathLst>
                <a:path h="1391677" w="3287834">
                  <a:moveTo>
                    <a:pt x="0" y="0"/>
                  </a:moveTo>
                  <a:lnTo>
                    <a:pt x="3287834" y="0"/>
                  </a:lnTo>
                  <a:lnTo>
                    <a:pt x="3287834" y="1391677"/>
                  </a:lnTo>
                  <a:lnTo>
                    <a:pt x="0" y="1391677"/>
                  </a:lnTo>
                  <a:close/>
                </a:path>
              </a:pathLst>
            </a:custGeom>
            <a:solidFill>
              <a:srgbClr val="ACC2E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14300"/>
              <a:ext cx="3287834" cy="15059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83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24510" y="738140"/>
            <a:ext cx="1008380" cy="1145258"/>
          </a:xfrm>
          <a:custGeom>
            <a:avLst/>
            <a:gdLst/>
            <a:ahLst/>
            <a:cxnLst/>
            <a:rect r="r" b="b" t="t" l="l"/>
            <a:pathLst>
              <a:path h="1145258" w="1008380">
                <a:moveTo>
                  <a:pt x="0" y="0"/>
                </a:moveTo>
                <a:lnTo>
                  <a:pt x="1008380" y="0"/>
                </a:lnTo>
                <a:lnTo>
                  <a:pt x="1008380" y="1145259"/>
                </a:lnTo>
                <a:lnTo>
                  <a:pt x="0" y="11452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18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2890" y="1023876"/>
            <a:ext cx="2139647" cy="592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52"/>
              </a:lnSpc>
            </a:pPr>
            <a:r>
              <a:rPr lang="en-US" sz="21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BURSA TEKNIK ÜNIVERSITESI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0418" y="5980956"/>
            <a:ext cx="4856241" cy="645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6"/>
              </a:lnSpc>
            </a:pPr>
            <a:r>
              <a:rPr lang="en-US" sz="4092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PROJE SUNUMU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0418" y="4806701"/>
            <a:ext cx="8843128" cy="739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8"/>
              </a:lnSpc>
            </a:pPr>
            <a:r>
              <a:rPr lang="en-US" sz="4692" b="true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PYTHON İLE DUYGU ANALİZİ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7153298"/>
            <a:chOff x="0" y="0"/>
            <a:chExt cx="4816593" cy="18839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883996"/>
            </a:xfrm>
            <a:custGeom>
              <a:avLst/>
              <a:gdLst/>
              <a:ahLst/>
              <a:cxnLst/>
              <a:rect r="r" b="b" t="t" l="l"/>
              <a:pathLst>
                <a:path h="188399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883996"/>
                  </a:lnTo>
                  <a:lnTo>
                    <a:pt x="0" y="1883996"/>
                  </a:lnTo>
                  <a:close/>
                </a:path>
              </a:pathLst>
            </a:custGeom>
            <a:solidFill>
              <a:srgbClr val="5983B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1912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223397" y="7153298"/>
            <a:ext cx="3841206" cy="3133337"/>
          </a:xfrm>
          <a:custGeom>
            <a:avLst/>
            <a:gdLst/>
            <a:ahLst/>
            <a:cxnLst/>
            <a:rect r="r" b="b" t="t" l="l"/>
            <a:pathLst>
              <a:path h="3133337" w="3841206">
                <a:moveTo>
                  <a:pt x="0" y="0"/>
                </a:moveTo>
                <a:lnTo>
                  <a:pt x="3841206" y="0"/>
                </a:lnTo>
                <a:lnTo>
                  <a:pt x="3841206" y="3133337"/>
                </a:lnTo>
                <a:lnTo>
                  <a:pt x="0" y="31333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05" t="0" r="-3205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72186" y="2739253"/>
            <a:ext cx="14943628" cy="4219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99"/>
              </a:lnSpc>
            </a:pPr>
            <a:r>
              <a:rPr lang="en-US" sz="2999" b="true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EKİBİMİZ:</a:t>
            </a:r>
          </a:p>
          <a:p>
            <a:pPr algn="ctr">
              <a:lnSpc>
                <a:spcPts val="5699"/>
              </a:lnSpc>
            </a:pPr>
            <a:r>
              <a:rPr lang="en-US" sz="29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Fatih Parmaksız</a:t>
            </a:r>
          </a:p>
          <a:p>
            <a:pPr algn="ctr">
              <a:lnSpc>
                <a:spcPts val="5699"/>
              </a:lnSpc>
            </a:pPr>
            <a:r>
              <a:rPr lang="en-US" sz="29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Aytuğ Değer</a:t>
            </a:r>
          </a:p>
          <a:p>
            <a:pPr algn="ctr">
              <a:lnSpc>
                <a:spcPts val="5699"/>
              </a:lnSpc>
            </a:pPr>
            <a:r>
              <a:rPr lang="en-US" sz="29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Elif Pazarbaşı</a:t>
            </a:r>
          </a:p>
          <a:p>
            <a:pPr algn="ctr">
              <a:lnSpc>
                <a:spcPts val="5699"/>
              </a:lnSpc>
            </a:pPr>
            <a:r>
              <a:rPr lang="en-US" sz="29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Zehra Aktürk</a:t>
            </a:r>
          </a:p>
          <a:p>
            <a:pPr algn="ctr">
              <a:lnSpc>
                <a:spcPts val="56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Melike Badem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4949054"/>
            <a:ext cx="3978103" cy="4420115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672186" y="962025"/>
            <a:ext cx="14943628" cy="1632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54"/>
              </a:lnSpc>
            </a:pPr>
            <a:r>
              <a:rPr lang="en-US" b="true" sz="10358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TEŞEKKÜR EDERIZ!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04093" y="0"/>
            <a:ext cx="8383907" cy="10287000"/>
            <a:chOff x="0" y="0"/>
            <a:chExt cx="220810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08107" cy="2709333"/>
            </a:xfrm>
            <a:custGeom>
              <a:avLst/>
              <a:gdLst/>
              <a:ahLst/>
              <a:cxnLst/>
              <a:rect r="r" b="b" t="t" l="l"/>
              <a:pathLst>
                <a:path h="2709333" w="2208107">
                  <a:moveTo>
                    <a:pt x="0" y="0"/>
                  </a:moveTo>
                  <a:lnTo>
                    <a:pt x="2208107" y="0"/>
                  </a:lnTo>
                  <a:lnTo>
                    <a:pt x="220810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CC2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208107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078717" y="848627"/>
            <a:ext cx="6034660" cy="8589747"/>
            <a:chOff x="0" y="0"/>
            <a:chExt cx="8046213" cy="11452996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26640" t="0" r="26640" b="0"/>
            <a:stretch>
              <a:fillRect/>
            </a:stretch>
          </p:blipFill>
          <p:spPr>
            <a:xfrm flipH="false" flipV="false">
              <a:off x="0" y="0"/>
              <a:ext cx="8046213" cy="11452996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333169" y="1635987"/>
            <a:ext cx="9570924" cy="847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96"/>
              </a:lnSpc>
            </a:pPr>
            <a:r>
              <a:rPr lang="en-US" sz="5351" b="true">
                <a:solidFill>
                  <a:srgbClr val="5983BE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PROJE AMACI VE KAPSAMI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3054" y="3385468"/>
            <a:ext cx="7847721" cy="4657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7"/>
              </a:lnSpc>
            </a:pPr>
          </a:p>
          <a:p>
            <a:pPr algn="l">
              <a:lnSpc>
                <a:spcPts val="3707"/>
              </a:lnSpc>
            </a:pPr>
            <a:r>
              <a:rPr lang="en-US" sz="264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Bu proje, Türkçe cümle analizi yaparak fiil varlığı, fiil özellikleri (olumsuzluk, yetersizlik eki gibi) ve cümle türünü tespit etmeyi amaçlamaktadır.</a:t>
            </a:r>
            <a:r>
              <a:rPr lang="en-US" sz="2648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Zemberek</a:t>
            </a:r>
            <a:r>
              <a:rPr lang="en-US" sz="264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kütüphanesinden yararlanarak morfolojik analizler gerçekleştirir ve dilbilgisel kurallara dayanarak cümlelerin pozitif veya negatif anlam içerip içermediğini belirler.</a:t>
            </a:r>
          </a:p>
          <a:p>
            <a:pPr algn="l">
              <a:lnSpc>
                <a:spcPts val="3707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62337" y="3900705"/>
            <a:ext cx="5573383" cy="3313279"/>
          </a:xfrm>
          <a:custGeom>
            <a:avLst/>
            <a:gdLst/>
            <a:ahLst/>
            <a:cxnLst/>
            <a:rect r="r" b="b" t="t" l="l"/>
            <a:pathLst>
              <a:path h="3313279" w="5573383">
                <a:moveTo>
                  <a:pt x="0" y="0"/>
                </a:moveTo>
                <a:lnTo>
                  <a:pt x="5573383" y="0"/>
                </a:lnTo>
                <a:lnTo>
                  <a:pt x="5573383" y="3313279"/>
                </a:lnTo>
                <a:lnTo>
                  <a:pt x="0" y="3313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7224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139238" y="4194836"/>
            <a:ext cx="2725029" cy="2725018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5329" t="0" r="-25329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3021857" y="771525"/>
            <a:ext cx="3210542" cy="828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30"/>
              </a:lnSpc>
            </a:pPr>
            <a:r>
              <a:rPr lang="en-US" sz="3752">
                <a:solidFill>
                  <a:srgbClr val="5983B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ZEMBEREK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0601" y="1304796"/>
            <a:ext cx="8053684" cy="2403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7"/>
              </a:lnSpc>
            </a:pPr>
            <a:r>
              <a:rPr lang="en-US" sz="5254" b="true">
                <a:solidFill>
                  <a:srgbClr val="5983BE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Kullanılan Teknolojiler</a:t>
            </a:r>
          </a:p>
          <a:p>
            <a:pPr algn="ctr">
              <a:lnSpc>
                <a:spcPts val="6357"/>
              </a:lnSpc>
            </a:pPr>
            <a:r>
              <a:rPr lang="en-US" sz="5254" b="true">
                <a:solidFill>
                  <a:srgbClr val="5983BE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ve</a:t>
            </a:r>
          </a:p>
          <a:p>
            <a:pPr algn="ctr">
              <a:lnSpc>
                <a:spcPts val="6357"/>
              </a:lnSpc>
              <a:spcBef>
                <a:spcPct val="0"/>
              </a:spcBef>
            </a:pPr>
            <a:r>
              <a:rPr lang="en-US" b="true" sz="5254">
                <a:solidFill>
                  <a:srgbClr val="5983BE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Araçlar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4275" y="4645279"/>
            <a:ext cx="6657553" cy="3151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7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Zemberek, Türkçe'nin morfolojik yapısını analiz edebilmek için kullanılmaktadır. Bu kütüphane, bir kelimenin kökünü, eklerini ve anlamını çıkarabilmek için çeşitli analizler yapar. </a:t>
            </a:r>
          </a:p>
          <a:p>
            <a:pPr algn="l">
              <a:lnSpc>
                <a:spcPts val="474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139238" y="4236403"/>
            <a:ext cx="9525" cy="1604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568855" y="4231209"/>
            <a:ext cx="5644158" cy="613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7"/>
              </a:lnSpc>
            </a:pPr>
            <a:r>
              <a:rPr lang="en-US" sz="3590" b="true">
                <a:solidFill>
                  <a:srgbClr val="ACC2E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Zemberek Kütüphanesi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68855" y="7549900"/>
            <a:ext cx="5694998" cy="613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ACC2E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Diğer Kullanılan Araçlar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21857" y="1744218"/>
            <a:ext cx="5266143" cy="162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4"/>
              </a:lnSpc>
            </a:pPr>
            <a:r>
              <a:rPr lang="en-US" sz="2499" b="true">
                <a:solidFill>
                  <a:srgbClr val="ACC2E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TurkishMorphology:</a:t>
            </a:r>
            <a:r>
              <a:rPr lang="en-US" sz="2499" b="true">
                <a:solidFill>
                  <a:srgbClr val="362FD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Türkçe cümlelerin morfolojik analizini yaparak kelimenin kökünü ve eklerini ayrıştırır.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21857" y="3680968"/>
            <a:ext cx="4914943" cy="2004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4"/>
              </a:lnSpc>
            </a:pPr>
            <a:r>
              <a:rPr lang="en-US" sz="2499" b="true">
                <a:solidFill>
                  <a:srgbClr val="ACC2E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TurkishSentenceNormalizer:</a:t>
            </a:r>
            <a:r>
              <a:rPr lang="en-US" sz="2499">
                <a:solidFill>
                  <a:srgbClr val="ACC2E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Yanlış yazım hatalarını düzeltir ve doğru cümle yapıları oluşturur.</a:t>
            </a:r>
          </a:p>
          <a:p>
            <a:pPr algn="l">
              <a:lnSpc>
                <a:spcPts val="3012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3021857" y="5404234"/>
            <a:ext cx="5266143" cy="121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4"/>
              </a:lnSpc>
            </a:pPr>
            <a:r>
              <a:rPr lang="en-US" sz="2499" b="true">
                <a:solidFill>
                  <a:srgbClr val="ACC2E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TurkishSpellChecker:</a:t>
            </a:r>
            <a:r>
              <a:rPr lang="en-US" sz="2499">
                <a:solidFill>
                  <a:srgbClr val="362FD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Cümledeki yazım hatalarını tespit etmek için kullanılır.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35720" y="6750434"/>
            <a:ext cx="5266143" cy="121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4"/>
              </a:lnSpc>
            </a:pPr>
            <a:r>
              <a:rPr lang="en-US" sz="2499" b="true">
                <a:solidFill>
                  <a:srgbClr val="ACC2E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TurkishSentenceExtractor:</a:t>
            </a:r>
            <a:r>
              <a:rPr lang="en-US" sz="2499">
                <a:solidFill>
                  <a:srgbClr val="362FD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Türkçe metinlerdeki cümleleri ayıklamak için kullanılır.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35720" y="8273121"/>
            <a:ext cx="5266143" cy="121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4"/>
              </a:lnSpc>
            </a:pPr>
            <a:r>
              <a:rPr lang="en-US" sz="2499" b="true">
                <a:solidFill>
                  <a:srgbClr val="ACC2E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TurkishTokenizer:</a:t>
            </a:r>
            <a:r>
              <a:rPr lang="en-US" sz="2499">
                <a:solidFill>
                  <a:srgbClr val="ACC2E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Kelimeleri doğru şekilde ayırarak morfolojik analiz için ön hazırlık yapar</a:t>
            </a:r>
            <a:r>
              <a:rPr lang="en-US" sz="2499">
                <a:solidFill>
                  <a:srgbClr val="362FD9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-3999497" y="7581569"/>
            <a:ext cx="13138734" cy="1392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6"/>
              </a:lnSpc>
            </a:pPr>
          </a:p>
          <a:p>
            <a:pPr algn="just">
              <a:lnSpc>
                <a:spcPts val="3466"/>
              </a:lnSpc>
            </a:pPr>
            <a:r>
              <a:rPr lang="en-US" sz="260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Projede, Python ve Pan</a:t>
            </a:r>
          </a:p>
          <a:p>
            <a:pPr algn="just">
              <a:lnSpc>
                <a:spcPts val="4952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2881996" y="7840686"/>
            <a:ext cx="9525" cy="956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0"/>
              </a:lnSpc>
            </a:pPr>
          </a:p>
          <a:p>
            <a:pPr algn="ctr">
              <a:lnSpc>
                <a:spcPts val="3990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594275" y="8087109"/>
            <a:ext cx="7507581" cy="1622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69"/>
              </a:lnSpc>
            </a:pPr>
          </a:p>
          <a:p>
            <a:pPr algn="l">
              <a:lnSpc>
                <a:spcPts val="3574"/>
              </a:lnSpc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Projede, Pandas cümle analizi ve test verileri için kullanılır, Logging ise hata ayıklama ve süreç takibi yapar.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5221736" y="4248963"/>
            <a:ext cx="10467987" cy="1789074"/>
          </a:xfrm>
          <a:custGeom>
            <a:avLst/>
            <a:gdLst/>
            <a:ahLst/>
            <a:cxnLst/>
            <a:rect r="r" b="b" t="t" l="l"/>
            <a:pathLst>
              <a:path h="1789074" w="10467987">
                <a:moveTo>
                  <a:pt x="0" y="0"/>
                </a:moveTo>
                <a:lnTo>
                  <a:pt x="10467987" y="0"/>
                </a:lnTo>
                <a:lnTo>
                  <a:pt x="10467987" y="1789074"/>
                </a:lnTo>
                <a:lnTo>
                  <a:pt x="0" y="1789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6290" y="5845289"/>
            <a:ext cx="5353031" cy="4146386"/>
          </a:xfrm>
          <a:custGeom>
            <a:avLst/>
            <a:gdLst/>
            <a:ahLst/>
            <a:cxnLst/>
            <a:rect r="r" b="b" t="t" l="l"/>
            <a:pathLst>
              <a:path h="4146386" w="5353031">
                <a:moveTo>
                  <a:pt x="0" y="0"/>
                </a:moveTo>
                <a:lnTo>
                  <a:pt x="5353030" y="0"/>
                </a:lnTo>
                <a:lnTo>
                  <a:pt x="5353030" y="4146386"/>
                </a:lnTo>
                <a:lnTo>
                  <a:pt x="0" y="41463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057" t="0" r="-9194" b="-712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5575" y="2401620"/>
            <a:ext cx="7255088" cy="3633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62"/>
              </a:lnSpc>
            </a:pPr>
            <a:r>
              <a:rPr lang="en-US" sz="281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Kurallar, Türkçe cümlelerde fiil yapılarını, olumsuzluk eklerini ve özel dil yapılarını analiz ederek cümlenin anlamını değerlendirmeyi amaçlıyor. Zemberek kütüphanesiyle çalışan bu kontroller, özellikle fiil varlığı, olumsuzluk ve yetersizlik durumlarını tespit eder.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759842" y="150178"/>
            <a:ext cx="4875729" cy="10601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1992" indent="-300996" lvl="1">
              <a:lnSpc>
                <a:spcPts val="5297"/>
              </a:lnSpc>
              <a:buFont typeface="Arial"/>
              <a:buChar char="•"/>
            </a:pPr>
            <a:r>
              <a:rPr lang="en-US" sz="2788">
                <a:solidFill>
                  <a:srgbClr val="5983B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tumFiilleriBu</a:t>
            </a:r>
          </a:p>
          <a:p>
            <a:pPr algn="just" marL="601992" indent="-300996" lvl="1">
              <a:lnSpc>
                <a:spcPts val="5297"/>
              </a:lnSpc>
              <a:buFont typeface="Arial"/>
              <a:buChar char="•"/>
            </a:pPr>
            <a:r>
              <a:rPr lang="en-US" sz="2788">
                <a:solidFill>
                  <a:srgbClr val="5983B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sifatlariBul</a:t>
            </a:r>
          </a:p>
          <a:p>
            <a:pPr algn="just" marL="601992" indent="-300996" lvl="1">
              <a:lnSpc>
                <a:spcPts val="5297"/>
              </a:lnSpc>
              <a:buFont typeface="Arial"/>
              <a:buChar char="•"/>
            </a:pPr>
            <a:r>
              <a:rPr lang="en-US" sz="2788">
                <a:solidFill>
                  <a:srgbClr val="5983B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negatifSifatVar</a:t>
            </a:r>
          </a:p>
          <a:p>
            <a:pPr algn="just" marL="601992" indent="-300996" lvl="1">
              <a:lnSpc>
                <a:spcPts val="5297"/>
              </a:lnSpc>
              <a:buFont typeface="Arial"/>
              <a:buChar char="•"/>
            </a:pPr>
            <a:r>
              <a:rPr lang="en-US" sz="2788">
                <a:solidFill>
                  <a:srgbClr val="5983B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ironiVar</a:t>
            </a:r>
          </a:p>
          <a:p>
            <a:pPr algn="just" marL="601992" indent="-300996" lvl="1">
              <a:lnSpc>
                <a:spcPts val="5297"/>
              </a:lnSpc>
              <a:buFont typeface="Arial"/>
              <a:buChar char="•"/>
            </a:pPr>
            <a:r>
              <a:rPr lang="en-US" sz="2788">
                <a:solidFill>
                  <a:srgbClr val="5983B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fiilVar</a:t>
            </a:r>
          </a:p>
          <a:p>
            <a:pPr algn="just" marL="601992" indent="-300996" lvl="1">
              <a:lnSpc>
                <a:spcPts val="5297"/>
              </a:lnSpc>
              <a:buFont typeface="Arial"/>
              <a:buChar char="•"/>
            </a:pPr>
            <a:r>
              <a:rPr lang="en-US" sz="2788">
                <a:solidFill>
                  <a:srgbClr val="5983B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fiilNegatif</a:t>
            </a:r>
          </a:p>
          <a:p>
            <a:pPr algn="just" marL="601992" indent="-300996" lvl="1">
              <a:lnSpc>
                <a:spcPts val="5297"/>
              </a:lnSpc>
              <a:buFont typeface="Arial"/>
              <a:buChar char="•"/>
            </a:pPr>
            <a:r>
              <a:rPr lang="en-US" sz="2788">
                <a:solidFill>
                  <a:srgbClr val="5983B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negatifNegatifFiil</a:t>
            </a:r>
          </a:p>
          <a:p>
            <a:pPr algn="just" marL="601992" indent="-300996" lvl="1">
              <a:lnSpc>
                <a:spcPts val="5297"/>
              </a:lnSpc>
              <a:buFont typeface="Arial"/>
              <a:buChar char="•"/>
            </a:pPr>
            <a:r>
              <a:rPr lang="en-US" sz="2788">
                <a:solidFill>
                  <a:srgbClr val="5983B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negatifPozitifFiil</a:t>
            </a:r>
          </a:p>
          <a:p>
            <a:pPr algn="just" marL="601992" indent="-300996" lvl="1">
              <a:lnSpc>
                <a:spcPts val="5297"/>
              </a:lnSpc>
              <a:buFont typeface="Arial"/>
              <a:buChar char="•"/>
            </a:pPr>
            <a:r>
              <a:rPr lang="en-US" sz="2788">
                <a:solidFill>
                  <a:srgbClr val="5983B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pozitifNegatifFiil</a:t>
            </a:r>
          </a:p>
          <a:p>
            <a:pPr algn="just" marL="601992" indent="-300996" lvl="1">
              <a:lnSpc>
                <a:spcPts val="5297"/>
              </a:lnSpc>
              <a:buFont typeface="Arial"/>
              <a:buChar char="•"/>
            </a:pPr>
            <a:r>
              <a:rPr lang="en-US" sz="2788">
                <a:solidFill>
                  <a:srgbClr val="5983B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sonFiilNegatif</a:t>
            </a:r>
          </a:p>
          <a:p>
            <a:pPr algn="just" marL="601992" indent="-300996" lvl="1">
              <a:lnSpc>
                <a:spcPts val="5297"/>
              </a:lnSpc>
              <a:buFont typeface="Arial"/>
              <a:buChar char="•"/>
            </a:pPr>
            <a:r>
              <a:rPr lang="en-US" sz="2788">
                <a:solidFill>
                  <a:srgbClr val="5983B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hicSifatiVeNegatifFiilVar</a:t>
            </a:r>
          </a:p>
          <a:p>
            <a:pPr algn="just" marL="601992" indent="-300996" lvl="1">
              <a:lnSpc>
                <a:spcPts val="5297"/>
              </a:lnSpc>
              <a:buFont typeface="Arial"/>
              <a:buChar char="•"/>
            </a:pPr>
            <a:r>
              <a:rPr lang="en-US" sz="2788">
                <a:solidFill>
                  <a:srgbClr val="5983B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degismemPozitifMi</a:t>
            </a:r>
          </a:p>
          <a:p>
            <a:pPr algn="just" marL="601992" indent="-300996" lvl="1">
              <a:lnSpc>
                <a:spcPts val="5297"/>
              </a:lnSpc>
              <a:buFont typeface="Arial"/>
              <a:buChar char="•"/>
            </a:pPr>
            <a:r>
              <a:rPr lang="en-US" sz="2788">
                <a:solidFill>
                  <a:srgbClr val="5983B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negatifKalipVar</a:t>
            </a:r>
          </a:p>
          <a:p>
            <a:pPr algn="just" marL="601992" indent="-300996" lvl="1">
              <a:lnSpc>
                <a:spcPts val="5297"/>
              </a:lnSpc>
              <a:buFont typeface="Arial"/>
              <a:buChar char="•"/>
            </a:pPr>
            <a:r>
              <a:rPr lang="en-US" sz="2788">
                <a:solidFill>
                  <a:srgbClr val="5983B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pozitifKalipVar</a:t>
            </a:r>
          </a:p>
          <a:p>
            <a:pPr algn="just" marL="601992" indent="-300996" lvl="1">
              <a:lnSpc>
                <a:spcPts val="5297"/>
              </a:lnSpc>
              <a:buFont typeface="Arial"/>
              <a:buChar char="•"/>
            </a:pPr>
            <a:r>
              <a:rPr lang="en-US" sz="2788">
                <a:solidFill>
                  <a:srgbClr val="5983B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yapYapabilirsenVar</a:t>
            </a:r>
          </a:p>
          <a:p>
            <a:pPr algn="just">
              <a:lnSpc>
                <a:spcPts val="5297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139238" y="4851082"/>
            <a:ext cx="9525" cy="45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0" y="112078"/>
            <a:ext cx="8308347" cy="1736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true">
                <a:solidFill>
                  <a:srgbClr val="5983BE"/>
                </a:solidFill>
                <a:latin typeface="Arimo Bold"/>
                <a:ea typeface="Arimo Bold"/>
                <a:cs typeface="Arimo Bold"/>
                <a:sym typeface="Arimo Bold"/>
              </a:rPr>
              <a:t>KURALLAR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478398" y="0"/>
            <a:ext cx="3809602" cy="10287000"/>
            <a:chOff x="0" y="0"/>
            <a:chExt cx="100335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03352" cy="2709333"/>
            </a:xfrm>
            <a:custGeom>
              <a:avLst/>
              <a:gdLst/>
              <a:ahLst/>
              <a:cxnLst/>
              <a:rect r="r" b="b" t="t" l="l"/>
              <a:pathLst>
                <a:path h="2709333" w="1003352">
                  <a:moveTo>
                    <a:pt x="0" y="0"/>
                  </a:moveTo>
                  <a:lnTo>
                    <a:pt x="1003352" y="0"/>
                  </a:lnTo>
                  <a:lnTo>
                    <a:pt x="100335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CC2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003352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978967" y="500945"/>
            <a:ext cx="6589351" cy="658935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83B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-57150"/>
              <a:ext cx="660400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90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365792" y="848877"/>
            <a:ext cx="5893508" cy="5893485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7676" t="0" r="-37676" b="0"/>
              </a:stretch>
            </a:blipFill>
          </p:spPr>
        </p:sp>
      </p:grpSp>
      <p:sp>
        <p:nvSpPr>
          <p:cNvPr name="Freeform 10" id="10">
            <a:hlinkClick r:id="rId4" tooltip="https://www.canva.com/design/DAGZ8oxAaUE/K9Kziwya_IrInLwJvURFcw/edit?utm_content=DAGZ8oxAaUE&amp;utm_campaign=designshare&amp;utm_medium=link2&amp;utm_source=sharebutton"/>
          </p:cNvPr>
          <p:cNvSpPr/>
          <p:nvPr/>
        </p:nvSpPr>
        <p:spPr>
          <a:xfrm flipH="false" flipV="false" rot="0">
            <a:off x="10193783" y="2148282"/>
            <a:ext cx="1133105" cy="3294675"/>
          </a:xfrm>
          <a:custGeom>
            <a:avLst/>
            <a:gdLst/>
            <a:ahLst/>
            <a:cxnLst/>
            <a:rect r="r" b="b" t="t" l="l"/>
            <a:pathLst>
              <a:path h="3294675" w="1133105">
                <a:moveTo>
                  <a:pt x="0" y="0"/>
                </a:moveTo>
                <a:lnTo>
                  <a:pt x="1133105" y="0"/>
                </a:lnTo>
                <a:lnTo>
                  <a:pt x="1133105" y="3294676"/>
                </a:lnTo>
                <a:lnTo>
                  <a:pt x="0" y="3294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511881" y="50798"/>
            <a:ext cx="6206448" cy="1736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true">
                <a:solidFill>
                  <a:srgbClr val="5983BE"/>
                </a:solidFill>
                <a:latin typeface="Arimo Bold"/>
                <a:ea typeface="Arimo Bold"/>
                <a:cs typeface="Arimo Bold"/>
                <a:sym typeface="Arimo Bold"/>
              </a:rPr>
              <a:t>ANALİZ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4415" y="1951924"/>
            <a:ext cx="10218000" cy="7701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5" indent="-323848" lvl="1">
              <a:lnSpc>
                <a:spcPts val="4379"/>
              </a:lnSpc>
              <a:buAutoNum type="arabicPeriod" startAt="1"/>
            </a:pPr>
            <a:r>
              <a:rPr lang="en-US" b="true" sz="2999">
                <a:solidFill>
                  <a:srgbClr val="ACC2E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MORFOLOJİİK ANALİZ:</a:t>
            </a:r>
            <a:r>
              <a:rPr lang="en-US" sz="2999">
                <a:solidFill>
                  <a:srgbClr val="5983B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true" sz="29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Zemberek </a:t>
            </a:r>
            <a:r>
              <a:rPr lang="en-US" sz="2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kullanılarak verilen cümleler dilbilgisel olarak kök ve ekleriyle birlikte analiz edilir</a:t>
            </a:r>
          </a:p>
          <a:p>
            <a:pPr algn="l" marL="647695" indent="-323848" lvl="1">
              <a:lnSpc>
                <a:spcPts val="4379"/>
              </a:lnSpc>
              <a:buAutoNum type="arabicPeriod" startAt="1"/>
            </a:pPr>
            <a:r>
              <a:rPr lang="en-US" b="true" sz="2999">
                <a:solidFill>
                  <a:srgbClr val="ACC2E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KURALLARA DAYALI SINIFLANDIRMA:</a:t>
            </a:r>
            <a:r>
              <a:rPr lang="en-US" sz="2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Belirli dilbilgisel kurallara göre </a:t>
            </a:r>
            <a:r>
              <a:rPr lang="en-US" b="true" sz="29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pozitif </a:t>
            </a:r>
            <a:r>
              <a:rPr lang="en-US" sz="2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ya da </a:t>
            </a:r>
            <a:r>
              <a:rPr lang="en-US" b="true" sz="29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negatif </a:t>
            </a:r>
            <a:r>
              <a:rPr lang="en-US" sz="2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olarak sınıflandırılır.</a:t>
            </a:r>
          </a:p>
          <a:p>
            <a:pPr algn="l" marL="647695" indent="-323848" lvl="1">
              <a:lnSpc>
                <a:spcPts val="4379"/>
              </a:lnSpc>
              <a:buAutoNum type="arabicPeriod" startAt="1"/>
            </a:pPr>
            <a:r>
              <a:rPr lang="en-US" b="true" sz="2999">
                <a:solidFill>
                  <a:srgbClr val="ACC2E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SEBEP BİLDİRME: </a:t>
            </a:r>
            <a:r>
              <a:rPr lang="en-US" sz="2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Cümlenin neden pozitif ya da neden negatif olduğu açıklanır.(“fiil negatif” veya “ironi kuralı” gibi)</a:t>
            </a:r>
          </a:p>
          <a:p>
            <a:pPr algn="l" marL="647695" indent="-323848" lvl="1">
              <a:lnSpc>
                <a:spcPts val="4379"/>
              </a:lnSpc>
              <a:buAutoNum type="arabicPeriod" startAt="1"/>
            </a:pPr>
            <a:r>
              <a:rPr lang="en-US" b="true" sz="2999">
                <a:solidFill>
                  <a:srgbClr val="ACC2E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DEĞERLENDİRMESİ:</a:t>
            </a:r>
          </a:p>
          <a:p>
            <a:pPr algn="l" marL="647695" indent="-323848" lvl="1">
              <a:lnSpc>
                <a:spcPts val="437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Excel dosyasındaki cümlelerin gerçek sınıfları ile tahmin edilen sınıflar karşılaştırılır.</a:t>
            </a:r>
          </a:p>
          <a:p>
            <a:pPr algn="l" marL="647695" indent="-323848" lvl="1">
              <a:lnSpc>
                <a:spcPts val="437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Doğruluk oranı hesaplanır ve sonuçlar bir dosyaya kaydedilir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469132" cy="5143500"/>
            <a:chOff x="0" y="0"/>
            <a:chExt cx="1703804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03804" cy="1354667"/>
            </a:xfrm>
            <a:custGeom>
              <a:avLst/>
              <a:gdLst/>
              <a:ahLst/>
              <a:cxnLst/>
              <a:rect r="r" b="b" t="t" l="l"/>
              <a:pathLst>
                <a:path h="1354667" w="1703804">
                  <a:moveTo>
                    <a:pt x="0" y="0"/>
                  </a:moveTo>
                  <a:lnTo>
                    <a:pt x="1703804" y="0"/>
                  </a:lnTo>
                  <a:lnTo>
                    <a:pt x="1703804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703804" cy="1383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5143500"/>
            <a:ext cx="18288000" cy="5143500"/>
            <a:chOff x="0" y="0"/>
            <a:chExt cx="4816593" cy="13546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354667"/>
            </a:xfrm>
            <a:custGeom>
              <a:avLst/>
              <a:gdLst/>
              <a:ahLst/>
              <a:cxnLst/>
              <a:rect r="r" b="b" t="t" l="l"/>
              <a:pathLst>
                <a:path h="13546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ACC2E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816593" cy="1383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44334" y="6018258"/>
            <a:ext cx="15799333" cy="3393984"/>
            <a:chOff x="0" y="0"/>
            <a:chExt cx="21065777" cy="4525312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/>
            <a:srcRect l="0" t="42" r="0" b="42"/>
            <a:stretch>
              <a:fillRect/>
            </a:stretch>
          </p:blipFill>
          <p:spPr>
            <a:xfrm flipH="false" flipV="false">
              <a:off x="0" y="0"/>
              <a:ext cx="21065777" cy="4525312"/>
            </a:xfrm>
            <a:prstGeom prst="rect">
              <a:avLst/>
            </a:prstGeom>
          </p:spPr>
        </p:pic>
      </p:grpSp>
      <p:sp>
        <p:nvSpPr>
          <p:cNvPr name="TextBox 10" id="10"/>
          <p:cNvSpPr txBox="true"/>
          <p:nvPr/>
        </p:nvSpPr>
        <p:spPr>
          <a:xfrm rot="0">
            <a:off x="-112629" y="377474"/>
            <a:ext cx="6469132" cy="1739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59"/>
              </a:lnSpc>
            </a:pPr>
            <a:r>
              <a:rPr lang="en-US" sz="9899" b="true">
                <a:solidFill>
                  <a:srgbClr val="5983BE"/>
                </a:solidFill>
                <a:latin typeface="Arimo Bold"/>
                <a:ea typeface="Arimo Bold"/>
                <a:cs typeface="Arimo Bold"/>
                <a:sym typeface="Arimo Bold"/>
              </a:rPr>
              <a:t>ANALİZ 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3172545" y="-910015"/>
            <a:ext cx="6053515" cy="605351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83B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-57150"/>
              <a:ext cx="660400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90"/>
                </a:lnSpc>
              </a:pPr>
            </a:p>
          </p:txBody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3583972" y="-498577"/>
            <a:ext cx="5230660" cy="5230639"/>
            <a:chOff x="0" y="0"/>
            <a:chExt cx="6350000" cy="63499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37676" t="0" r="-37676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5930571" y="858232"/>
            <a:ext cx="6769873" cy="215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Verilen cümleleri </a:t>
            </a:r>
            <a:r>
              <a:rPr lang="en-US" b="true" sz="22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pozitif </a:t>
            </a: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veya </a:t>
            </a:r>
            <a:r>
              <a:rPr lang="en-US" b="true" sz="22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negatif </a:t>
            </a: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olarak sınıflandıran ve bu sınıflandırmanın neye göre yapıldığını bildiren kodun örnek çıktısı aşağıda verilmiştir.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930571" y="3251736"/>
            <a:ext cx="6769873" cy="1503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0"/>
              </a:lnSpc>
              <a:spcBef>
                <a:spcPct val="0"/>
              </a:spcBef>
            </a:pPr>
            <a:r>
              <a:rPr lang="en-US" sz="215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Örneğin “</a:t>
            </a:r>
            <a:r>
              <a:rPr lang="en-US" sz="2158" i="true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Ankara’nın yolları çok taşlıydı”</a:t>
            </a:r>
            <a:r>
              <a:rPr lang="en-US" sz="215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cümlesi </a:t>
            </a:r>
            <a:r>
              <a:rPr lang="en-US" b="true" sz="215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pozitif </a:t>
            </a:r>
            <a:r>
              <a:rPr lang="en-US" sz="215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olarak tahmin edildi fakat bu cümle anlam olarak </a:t>
            </a:r>
            <a:r>
              <a:rPr lang="en-US" b="true" sz="215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negatif </a:t>
            </a:r>
            <a:r>
              <a:rPr lang="en-US" sz="215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bir</a:t>
            </a:r>
            <a:r>
              <a:rPr lang="en-US" b="true" sz="215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15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cümledir.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-251444" y="2337805"/>
            <a:ext cx="6469132" cy="1500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 b="true">
                <a:solidFill>
                  <a:srgbClr val="ACC2E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Sınıflandırma ve Sebep Bildirme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469132" cy="5143500"/>
            <a:chOff x="0" y="0"/>
            <a:chExt cx="1703804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03804" cy="1354667"/>
            </a:xfrm>
            <a:custGeom>
              <a:avLst/>
              <a:gdLst/>
              <a:ahLst/>
              <a:cxnLst/>
              <a:rect r="r" b="b" t="t" l="l"/>
              <a:pathLst>
                <a:path h="1354667" w="1703804">
                  <a:moveTo>
                    <a:pt x="0" y="0"/>
                  </a:moveTo>
                  <a:lnTo>
                    <a:pt x="1703804" y="0"/>
                  </a:lnTo>
                  <a:lnTo>
                    <a:pt x="1703804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703804" cy="1383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5143500"/>
            <a:ext cx="18288000" cy="5143500"/>
            <a:chOff x="0" y="0"/>
            <a:chExt cx="4816593" cy="13546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354667"/>
            </a:xfrm>
            <a:custGeom>
              <a:avLst/>
              <a:gdLst/>
              <a:ahLst/>
              <a:cxnLst/>
              <a:rect r="r" b="b" t="t" l="l"/>
              <a:pathLst>
                <a:path h="13546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ACC2E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816593" cy="1383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486955" y="5680891"/>
            <a:ext cx="10162520" cy="4068717"/>
            <a:chOff x="0" y="0"/>
            <a:chExt cx="13550027" cy="5424956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/>
            <a:srcRect l="0" t="296" r="0" b="296"/>
            <a:stretch>
              <a:fillRect/>
            </a:stretch>
          </p:blipFill>
          <p:spPr>
            <a:xfrm flipH="false" flipV="false">
              <a:off x="0" y="0"/>
              <a:ext cx="13550027" cy="5424956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13170575" y="-1098561"/>
            <a:ext cx="6242061" cy="624206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83B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-57150"/>
              <a:ext cx="660400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90"/>
                </a:lnSpc>
              </a:pPr>
            </a:p>
          </p:txBody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3606811" y="-472785"/>
            <a:ext cx="5181042" cy="5181022"/>
            <a:chOff x="0" y="0"/>
            <a:chExt cx="6350000" cy="63499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37676" t="0" r="-37676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-112629" y="377474"/>
            <a:ext cx="6469132" cy="1739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59"/>
              </a:lnSpc>
            </a:pPr>
            <a:r>
              <a:rPr lang="en-US" sz="9899" b="true">
                <a:solidFill>
                  <a:srgbClr val="5983BE"/>
                </a:solidFill>
                <a:latin typeface="Arimo Bold"/>
                <a:ea typeface="Arimo Bold"/>
                <a:cs typeface="Arimo Bold"/>
                <a:sym typeface="Arimo Bold"/>
              </a:rPr>
              <a:t>ANALİZ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402672" y="866775"/>
            <a:ext cx="6769873" cy="233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49"/>
              </a:lnSpc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Excel dosyasındaki cümlelerin gerçek sınıfları ile tahmin edilen sınıfları karşılaştırılmıştır.</a:t>
            </a:r>
          </a:p>
          <a:p>
            <a:pPr algn="l">
              <a:lnSpc>
                <a:spcPts val="4749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6402672" y="3215987"/>
            <a:ext cx="6769873" cy="1259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0"/>
              </a:lnSpc>
              <a:spcBef>
                <a:spcPct val="0"/>
              </a:spcBef>
            </a:pPr>
            <a:r>
              <a:rPr lang="en-US" b="true" sz="275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%84'e </a:t>
            </a:r>
            <a:r>
              <a:rPr lang="en-US" sz="275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yakın bir doğruluk oranımız bulunmaktadır.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-251444" y="2337805"/>
            <a:ext cx="6469132" cy="1500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 b="true">
                <a:solidFill>
                  <a:srgbClr val="ACC2E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Değerlendirilmesi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104395" y="7547624"/>
            <a:ext cx="4461661" cy="935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Mobil uygulama tasarımı, kullanıcıların uygulamanın kullanımı sırasını belirleyen önemli bir faktördür.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104395" y="6890393"/>
            <a:ext cx="4237443" cy="45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0"/>
              </a:lnSpc>
            </a:pPr>
            <a:r>
              <a:rPr lang="en-US" sz="21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Mobil Uygulama Tasarımı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88198" y="6890393"/>
            <a:ext cx="4047363" cy="45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0"/>
              </a:lnSpc>
            </a:pPr>
            <a:r>
              <a:rPr lang="en-US" sz="21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Kullanıcı arayüzü ve deneyimi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88198" y="7547624"/>
            <a:ext cx="4461661" cy="935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Kullanıcı arayüzü (UI) ve kullanıcı deneyimi (UX) birbirini tamamlayan kavramlardır.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5530316"/>
            <a:ext cx="18288000" cy="4756684"/>
            <a:chOff x="0" y="0"/>
            <a:chExt cx="4816593" cy="125278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1252789"/>
            </a:xfrm>
            <a:custGeom>
              <a:avLst/>
              <a:gdLst/>
              <a:ahLst/>
              <a:cxnLst/>
              <a:rect r="r" b="b" t="t" l="l"/>
              <a:pathLst>
                <a:path h="125278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52789"/>
                  </a:lnTo>
                  <a:lnTo>
                    <a:pt x="0" y="1252789"/>
                  </a:lnTo>
                  <a:close/>
                </a:path>
              </a:pathLst>
            </a:custGeom>
            <a:solidFill>
              <a:srgbClr val="ACC2E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4816593" cy="12813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855320" y="-600292"/>
            <a:ext cx="6320395" cy="632039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83B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-57150"/>
              <a:ext cx="660400" cy="793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90"/>
                </a:lnSpc>
              </a:pPr>
            </a:p>
          </p:txBody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3338660" y="-116942"/>
            <a:ext cx="5413023" cy="5413001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78204" t="0" r="-78204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7104395" y="5882652"/>
            <a:ext cx="10787299" cy="4004785"/>
          </a:xfrm>
          <a:custGeom>
            <a:avLst/>
            <a:gdLst/>
            <a:ahLst/>
            <a:cxnLst/>
            <a:rect r="r" b="b" t="t" l="l"/>
            <a:pathLst>
              <a:path h="4004785" w="10787299">
                <a:moveTo>
                  <a:pt x="0" y="0"/>
                </a:moveTo>
                <a:lnTo>
                  <a:pt x="10787299" y="0"/>
                </a:lnTo>
                <a:lnTo>
                  <a:pt x="10787299" y="4004785"/>
                </a:lnTo>
                <a:lnTo>
                  <a:pt x="0" y="40047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500017" y="755499"/>
            <a:ext cx="7882132" cy="1523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256"/>
              </a:lnSpc>
            </a:pPr>
            <a:r>
              <a:rPr lang="en-US" sz="9651" b="true">
                <a:solidFill>
                  <a:srgbClr val="5983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TEST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00017" y="2399059"/>
            <a:ext cx="9370586" cy="2651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09"/>
              </a:lnSpc>
            </a:pPr>
            <a:r>
              <a:rPr lang="en-US" sz="2899" b="true">
                <a:solidFill>
                  <a:srgbClr val="ACC2E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Eğer sadece bir cümleyi test etmek istiyorsanız: </a:t>
            </a:r>
          </a:p>
          <a:p>
            <a:pPr algn="just">
              <a:lnSpc>
                <a:spcPts val="5509"/>
              </a:lnSpc>
            </a:pPr>
            <a:r>
              <a:rPr lang="en-US" sz="2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Verilen cümle analiz edilir ve </a:t>
            </a:r>
            <a:r>
              <a:rPr lang="en-US" sz="28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pozitif </a:t>
            </a:r>
            <a:r>
              <a:rPr lang="en-US" sz="2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veya </a:t>
            </a:r>
            <a:r>
              <a:rPr lang="en-US" sz="28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negatif </a:t>
            </a:r>
            <a:r>
              <a:rPr lang="en-US" sz="2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olarak  sınıflandırılır.</a:t>
            </a:r>
          </a:p>
          <a:p>
            <a:pPr algn="just">
              <a:lnSpc>
                <a:spcPts val="4939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800767" y="5701677"/>
            <a:ext cx="5888647" cy="1932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Örneğin “</a:t>
            </a:r>
            <a:r>
              <a:rPr lang="en-US" b="true" sz="2799" i="true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Ne yazık ki, ben bunu yaptım.” cümlesinin analizini yandaki çıktıda görmektesiniz</a:t>
            </a:r>
            <a:r>
              <a:rPr lang="en-US" b="true" sz="27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73899" y="7853376"/>
            <a:ext cx="4461661" cy="1857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6"/>
              </a:lnSpc>
              <a:spcBef>
                <a:spcPct val="0"/>
              </a:spcBef>
            </a:pPr>
            <a:r>
              <a:rPr lang="en-US" b="true" sz="267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Bu cümle ‘</a:t>
            </a:r>
            <a:r>
              <a:rPr lang="en-US" b="true" sz="2676" i="true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negatif kalıp kuralı’</a:t>
            </a:r>
            <a:r>
              <a:rPr lang="en-US" b="true" sz="267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sebebiyle </a:t>
            </a:r>
            <a:r>
              <a:rPr lang="en-US" b="true" sz="2676" u="sng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negatif </a:t>
            </a:r>
            <a:r>
              <a:rPr lang="en-US" b="true" sz="267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olarak sınıflandırılmıştır.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25670" y="0"/>
            <a:ext cx="10162330" cy="10287000"/>
            <a:chOff x="0" y="0"/>
            <a:chExt cx="267649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76498" cy="2709333"/>
            </a:xfrm>
            <a:custGeom>
              <a:avLst/>
              <a:gdLst/>
              <a:ahLst/>
              <a:cxnLst/>
              <a:rect r="r" b="b" t="t" l="l"/>
              <a:pathLst>
                <a:path h="2709333" w="2676498">
                  <a:moveTo>
                    <a:pt x="0" y="0"/>
                  </a:moveTo>
                  <a:lnTo>
                    <a:pt x="2676498" y="0"/>
                  </a:lnTo>
                  <a:lnTo>
                    <a:pt x="267649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CC2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676498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696362" y="615"/>
            <a:ext cx="1429308" cy="10287000"/>
            <a:chOff x="0" y="0"/>
            <a:chExt cx="376443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76443" cy="2709333"/>
            </a:xfrm>
            <a:custGeom>
              <a:avLst/>
              <a:gdLst/>
              <a:ahLst/>
              <a:cxnLst/>
              <a:rect r="r" b="b" t="t" l="l"/>
              <a:pathLst>
                <a:path h="2709333" w="376443">
                  <a:moveTo>
                    <a:pt x="0" y="0"/>
                  </a:moveTo>
                  <a:lnTo>
                    <a:pt x="376443" y="0"/>
                  </a:lnTo>
                  <a:lnTo>
                    <a:pt x="37644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83B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376443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411016" y="1693020"/>
            <a:ext cx="1272030" cy="1272030"/>
          </a:xfrm>
          <a:custGeom>
            <a:avLst/>
            <a:gdLst/>
            <a:ahLst/>
            <a:cxnLst/>
            <a:rect r="r" b="b" t="t" l="l"/>
            <a:pathLst>
              <a:path h="1272030" w="1272030">
                <a:moveTo>
                  <a:pt x="0" y="0"/>
                </a:moveTo>
                <a:lnTo>
                  <a:pt x="1272030" y="0"/>
                </a:lnTo>
                <a:lnTo>
                  <a:pt x="1272030" y="1272030"/>
                </a:lnTo>
                <a:lnTo>
                  <a:pt x="0" y="12720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489655" y="4508100"/>
            <a:ext cx="1272030" cy="1272030"/>
          </a:xfrm>
          <a:custGeom>
            <a:avLst/>
            <a:gdLst/>
            <a:ahLst/>
            <a:cxnLst/>
            <a:rect r="r" b="b" t="t" l="l"/>
            <a:pathLst>
              <a:path h="1272030" w="1272030">
                <a:moveTo>
                  <a:pt x="0" y="0"/>
                </a:moveTo>
                <a:lnTo>
                  <a:pt x="1272030" y="0"/>
                </a:lnTo>
                <a:lnTo>
                  <a:pt x="1272030" y="1272030"/>
                </a:lnTo>
                <a:lnTo>
                  <a:pt x="0" y="12720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489655" y="7323180"/>
            <a:ext cx="1272030" cy="1266774"/>
          </a:xfrm>
          <a:custGeom>
            <a:avLst/>
            <a:gdLst/>
            <a:ahLst/>
            <a:cxnLst/>
            <a:rect r="r" b="b" t="t" l="l"/>
            <a:pathLst>
              <a:path h="1266774" w="1272030">
                <a:moveTo>
                  <a:pt x="0" y="0"/>
                </a:moveTo>
                <a:lnTo>
                  <a:pt x="1272030" y="0"/>
                </a:lnTo>
                <a:lnTo>
                  <a:pt x="1272030" y="1266774"/>
                </a:lnTo>
                <a:lnTo>
                  <a:pt x="0" y="12667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046340" y="620498"/>
            <a:ext cx="8212960" cy="9047233"/>
            <a:chOff x="0" y="0"/>
            <a:chExt cx="807471" cy="88949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07471" cy="889494"/>
            </a:xfrm>
            <a:custGeom>
              <a:avLst/>
              <a:gdLst/>
              <a:ahLst/>
              <a:cxnLst/>
              <a:rect r="r" b="b" t="t" l="l"/>
              <a:pathLst>
                <a:path h="889494" w="807471">
                  <a:moveTo>
                    <a:pt x="0" y="0"/>
                  </a:moveTo>
                  <a:lnTo>
                    <a:pt x="807471" y="0"/>
                  </a:lnTo>
                  <a:lnTo>
                    <a:pt x="807471" y="889494"/>
                  </a:lnTo>
                  <a:lnTo>
                    <a:pt x="0" y="889494"/>
                  </a:lnTo>
                  <a:close/>
                </a:path>
              </a:pathLst>
            </a:custGeom>
            <a:blipFill>
              <a:blip r:embed="rId5"/>
              <a:stretch>
                <a:fillRect l="0" t="-494" r="0" b="-494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74883" y="1052681"/>
            <a:ext cx="6159529" cy="1292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9"/>
              </a:lnSpc>
              <a:spcBef>
                <a:spcPct val="0"/>
              </a:spcBef>
            </a:pPr>
            <a:r>
              <a:rPr lang="en-US" b="true" sz="7599">
                <a:solidFill>
                  <a:srgbClr val="5983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Akış Şeması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4212" y="4009749"/>
            <a:ext cx="6036399" cy="2646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test.py ‘de bulunan</a:t>
            </a:r>
          </a:p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b="true" sz="37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if fiil.var</a:t>
            </a:r>
            <a:r>
              <a:rPr lang="en-US" sz="3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koşulunun akış şemasını yandaki görselde görmektesiniz.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DAGZ8oxAaUE</dc:identifier>
  <dcterms:modified xsi:type="dcterms:W3CDTF">2011-08-01T06:04:30Z</dcterms:modified>
  <cp:revision>1</cp:revision>
  <dc:title>Mavi Modern Mobil Yazılım Sistemleri Müşteri Proje Sunumu</dc:title>
</cp:coreProperties>
</file>